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3" r:id="rId2"/>
    <p:sldId id="262" r:id="rId3"/>
    <p:sldId id="264" r:id="rId4"/>
    <p:sldId id="280" r:id="rId5"/>
    <p:sldId id="265" r:id="rId6"/>
    <p:sldId id="266" r:id="rId7"/>
    <p:sldId id="267" r:id="rId8"/>
    <p:sldId id="291" r:id="rId9"/>
    <p:sldId id="290" r:id="rId10"/>
    <p:sldId id="269" r:id="rId11"/>
    <p:sldId id="281" r:id="rId12"/>
    <p:sldId id="297" r:id="rId13"/>
    <p:sldId id="282" r:id="rId14"/>
    <p:sldId id="295" r:id="rId15"/>
    <p:sldId id="296" r:id="rId16"/>
    <p:sldId id="292" r:id="rId17"/>
    <p:sldId id="293" r:id="rId18"/>
    <p:sldId id="294" r:id="rId19"/>
    <p:sldId id="270" r:id="rId20"/>
    <p:sldId id="283" r:id="rId21"/>
    <p:sldId id="284" r:id="rId22"/>
    <p:sldId id="285" r:id="rId23"/>
    <p:sldId id="271" r:id="rId24"/>
    <p:sldId id="272" r:id="rId25"/>
    <p:sldId id="273" r:id="rId26"/>
    <p:sldId id="286" r:id="rId27"/>
    <p:sldId id="274" r:id="rId28"/>
    <p:sldId id="287" r:id="rId29"/>
    <p:sldId id="288" r:id="rId30"/>
    <p:sldId id="289" r:id="rId31"/>
    <p:sldId id="276" r:id="rId32"/>
    <p:sldId id="279" r:id="rId33"/>
    <p:sldId id="277" r:id="rId34"/>
    <p:sldId id="278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4E3"/>
    <a:srgbClr val="0073AE"/>
    <a:srgbClr val="004578"/>
    <a:srgbClr val="CBE0EB"/>
    <a:srgbClr val="D8F0FA"/>
    <a:srgbClr val="F3F1E5"/>
    <a:srgbClr val="B2D5D7"/>
    <a:srgbClr val="5B9BD5"/>
    <a:srgbClr val="2CB6C0"/>
    <a:srgbClr val="EE7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/>
    <p:restoredTop sz="95885"/>
  </p:normalViewPr>
  <p:slideViewPr>
    <p:cSldViewPr snapToGrid="0" snapToObjects="1">
      <p:cViewPr varScale="1">
        <p:scale>
          <a:sx n="153" d="100"/>
          <a:sy n="153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8C9CBB-56BA-D142-9CD6-7FCD2E89C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7293" t="-1536" r="32247" b="3262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</p:spPr>
      </p:pic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4F42A90F-4B13-5545-8C5D-39D422D1B6B6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42" name="Subtitle 2">
            <a:extLst>
              <a:ext uri="{FF2B5EF4-FFF2-40B4-BE49-F238E27FC236}">
                <a16:creationId xmlns:a16="http://schemas.microsoft.com/office/drawing/2014/main" id="{EA6C5E46-002A-964E-8146-0843258284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333" y="3566931"/>
            <a:ext cx="6898820" cy="904861"/>
          </a:xfrm>
        </p:spPr>
        <p:txBody>
          <a:bodyPr>
            <a:normAutofit/>
          </a:bodyPr>
          <a:lstStyle>
            <a:lvl1pPr marL="0" indent="0" algn="l">
              <a:buNone/>
              <a:defRPr sz="26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Placeholder Text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0EA1B85-ABCA-874B-8C49-1798C2FE1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470919"/>
            <a:ext cx="6898821" cy="29702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073AE"/>
                </a:solidFill>
              </a:defRPr>
            </a:lvl1pPr>
          </a:lstStyle>
          <a:p>
            <a:pPr lvl="0"/>
            <a:r>
              <a:rPr lang="en-US" dirty="0"/>
              <a:t>Placeholder text or delete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A96F0-1B51-AE49-880A-23E3859FC50E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i="0" dirty="0" err="1">
                <a:solidFill>
                  <a:schemeClr val="bg1"/>
                </a:solidFill>
              </a:rPr>
              <a:t>www.ieee.org</a:t>
            </a:r>
            <a:endParaRPr lang="en-US" sz="800" i="0" dirty="0">
              <a:solidFill>
                <a:schemeClr val="bg1"/>
              </a:solidFill>
            </a:endParaRP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5F9F5B5-9A4A-C147-A14A-863D1D9F200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0498" y="1137684"/>
            <a:ext cx="5159294" cy="1581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r>
              <a:rPr lang="en-US" dirty="0"/>
              <a:t>Sub-brand Logo, Icon or Image</a:t>
            </a:r>
          </a:p>
        </p:txBody>
      </p:sp>
    </p:spTree>
    <p:extLst>
      <p:ext uri="{BB962C8B-B14F-4D97-AF65-F5344CB8AC3E}">
        <p14:creationId xmlns:p14="http://schemas.microsoft.com/office/powerpoint/2010/main" val="99492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929325"/>
            <a:ext cx="3256822" cy="162860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444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256822" cy="142731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929325"/>
            <a:ext cx="3886200" cy="162860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423B85F-611F-D84E-92B9-B014B2FF0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3D8F41-F60A-FE49-8FD7-146B6D9735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3174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7" y="1369219"/>
            <a:ext cx="4096396" cy="318871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621480-2E05-304D-90D5-0074466BC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66852DA-5FCA-3C48-B7E0-24647A33D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1AB48A7-CCD3-824A-83A4-C7817B6F04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256822" cy="3188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649855"/>
            <a:ext cx="3886200" cy="89401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9E52AC-48BD-114C-A96C-70541DCBE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BE92F0-8379-544C-9853-26997417C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DA3FAE0-D3D1-1843-9ADE-85DB24F02EC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2FB1738-29EC-0E4D-93D0-49DC5F2DF7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257322" cy="18789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257322" cy="6718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023778"/>
            <a:ext cx="7257322" cy="497168"/>
          </a:xfrm>
        </p:spPr>
        <p:txBody>
          <a:bodyPr>
            <a:normAutofit/>
          </a:bodyPr>
          <a:lstStyle>
            <a:lvl1pPr marL="0" indent="0">
              <a:buNone/>
              <a:defRPr sz="14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A010C0-C937-414F-B4D6-989D04A36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7F5892-F465-DC49-9737-4DFCCCFAAE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FE481CE-41B6-9D44-9204-8907CF9C07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5109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257322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256822" cy="1510936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43F8A4-18EA-E544-AA3F-489BF4E7C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371046-29F8-4B4F-86CC-821168A1D9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7799CC5-2AC5-8C43-823A-3530CA1E72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473353" cy="21658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9358"/>
            <a:ext cx="4473353" cy="950365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88465" y="1369217"/>
            <a:ext cx="2697508" cy="3180505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334513-C7AD-9347-A732-E092B13A3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7773B4-3F24-7F42-BD0E-510D539154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8E2EAB6-2D42-8840-B752-CA7550C317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FE907A-0B6C-614D-8861-FBA93F1B0A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314376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8C9CBB-56BA-D142-9CD6-7FCD2E89C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7293" t="-1536" r="32247" b="3262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</p:spPr>
      </p:pic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5C4EB9A0-6BC7-7742-A70D-39678A3FC384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3F85E39-8DC6-4541-AE75-979B7FA146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333" y="1954061"/>
            <a:ext cx="6898820" cy="946914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73AE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EA6C5E46-002A-964E-8146-0843258284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333" y="2970031"/>
            <a:ext cx="6898820" cy="956810"/>
          </a:xfrm>
        </p:spPr>
        <p:txBody>
          <a:bodyPr>
            <a:normAutofit/>
          </a:bodyPr>
          <a:lstStyle>
            <a:lvl1pPr marL="0" indent="0" algn="l">
              <a:buNone/>
              <a:defRPr sz="25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0EA1B85-ABCA-874B-8C49-1798C2FE1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470919"/>
            <a:ext cx="6898821" cy="29702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073AE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A96F0-1B51-AE49-880A-23E3859FC50E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chemeClr val="bg1"/>
                </a:solidFill>
              </a:rPr>
              <a:t>www.ieee.org</a:t>
            </a:r>
            <a:endParaRPr lang="en-US" sz="900" i="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063" y="627063"/>
            <a:ext cx="2203450" cy="901112"/>
          </a:xfrm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E0EA5B4-2A13-5945-AE96-0E29FD3F5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3023" t="22335" r="2942" b="24768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</p:spPr>
      </p:pic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B7E9D976-E311-B641-978A-11C6FFF87F74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332" y="1796694"/>
            <a:ext cx="686204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73AE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331" y="2388734"/>
            <a:ext cx="686204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A63398-9A0A-8E41-B673-3FA96B4B5B68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331" y="197646"/>
            <a:ext cx="1760992" cy="7418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/>
            </a:lvl1pPr>
          </a:lstStyle>
          <a:p>
            <a:r>
              <a:rPr lang="en-US" dirty="0"/>
              <a:t>Sub-brand Logo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chemeClr val="bg1"/>
                </a:solidFill>
              </a:rPr>
              <a:t>www.ieee.org</a:t>
            </a:r>
            <a:endParaRPr lang="en-US" sz="900" i="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192736" cy="3132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D3293-C8E3-8B4D-849D-84C3442398B6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8BC2F-A6A3-8A4F-9078-CD37F7CCE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22" y="197647"/>
            <a:ext cx="957445" cy="534388"/>
          </a:xfrm>
          <a:prstGeom prst="rect">
            <a:avLst/>
          </a:prstGeom>
        </p:spPr>
      </p:pic>
      <p:sp>
        <p:nvSpPr>
          <p:cNvPr id="12" name="Slide Number Placeholder 25">
            <a:extLst>
              <a:ext uri="{FF2B5EF4-FFF2-40B4-BE49-F238E27FC236}">
                <a16:creationId xmlns:a16="http://schemas.microsoft.com/office/drawing/2014/main" id="{90367293-C8F2-4440-841B-88BAEA1AD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5C4EE3-8D25-6E4C-8D67-76BDD58F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79AED3-8035-244E-BACE-D9A32AFE55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D676D64-F0B0-FE4A-B268-AB527DCBD9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3401699" cy="314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093323" y="1369218"/>
            <a:ext cx="3792649" cy="314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8AD0A7-181F-A042-BA08-F9B0155F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10ABD9-D541-A546-BDA1-282FD17854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0ED9FB8-9485-2545-93CF-E6B47AEF1B8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68050" y="1369219"/>
            <a:ext cx="3617922" cy="318871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3518183" cy="31746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34FA29-FF78-4247-B422-9CB3C156C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21A0F07-0A01-604D-A10A-32D1FE0D1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AECC975-C7CA-874B-876A-9AE7B23A07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122444" y="3028586"/>
            <a:ext cx="3763528" cy="149681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413347" cy="3118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122444" y="1369219"/>
            <a:ext cx="3763528" cy="1572004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50B52-7DDE-B041-8DAF-12315E820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D56426-0BE2-154F-BFC0-7B41362035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C4BDD425-4C83-F24D-8172-3994E15A7A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68049" y="2195725"/>
            <a:ext cx="3617923" cy="236220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582249" cy="3188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268049" y="1369219"/>
            <a:ext cx="3617923" cy="758882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163C31-F925-444C-8BE7-3A845791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B9B7C62-A98B-D64A-B870-B0BE17030C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0E46EFD-CF71-BA46-ADD6-19823EAC8D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314336" cy="318194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3999772" y="2320132"/>
            <a:ext cx="3886200" cy="22518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999772" y="1369218"/>
            <a:ext cx="3886200" cy="86727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E73C23-9D23-E345-84C3-69AEBC32B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608F67-A8D0-9945-9B5D-2D542DDCE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B43012C-D118-D14F-AF93-458F0A8677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DD368D2A-BF45-FB49-B010-489CE9FD5F20}"/>
              </a:ext>
            </a:extLst>
          </p:cNvPr>
          <p:cNvSpPr/>
          <p:nvPr userDrawn="1"/>
        </p:nvSpPr>
        <p:spPr>
          <a:xfrm>
            <a:off x="0" y="1"/>
            <a:ext cx="8049986" cy="5143500"/>
          </a:xfrm>
          <a:prstGeom prst="snip1Rect">
            <a:avLst/>
          </a:prstGeom>
          <a:gradFill>
            <a:gsLst>
              <a:gs pos="0">
                <a:srgbClr val="CBE0EB">
                  <a:alpha val="50000"/>
                </a:srgbClr>
              </a:gs>
              <a:gs pos="79000">
                <a:srgbClr val="D8F0FA">
                  <a:alpha val="3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710F7-ADD9-5148-91F4-99563CAA19EB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5D287C-11AD-1D4B-B4BF-273AF9AD7195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rgbClr val="0073AE"/>
                </a:solidFill>
              </a:rPr>
              <a:t>www.ieee.org</a:t>
            </a:r>
            <a:endParaRPr lang="en-US" sz="900" i="0" dirty="0">
              <a:solidFill>
                <a:srgbClr val="0073A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47DF6-4048-284D-9B33-DF1CF4C3322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22" y="197647"/>
            <a:ext cx="957445" cy="5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6" r:id="rId2"/>
    <p:sldLayoutId id="2147483661" r:id="rId3"/>
    <p:sldLayoutId id="2147483687" r:id="rId4"/>
    <p:sldLayoutId id="2147483675" r:id="rId5"/>
    <p:sldLayoutId id="2147483664" r:id="rId6"/>
    <p:sldLayoutId id="2147483674" r:id="rId7"/>
    <p:sldLayoutId id="2147483665" r:id="rId8"/>
    <p:sldLayoutId id="2147483676" r:id="rId9"/>
    <p:sldLayoutId id="2147483677" r:id="rId10"/>
    <p:sldLayoutId id="2147483678" r:id="rId11"/>
    <p:sldLayoutId id="2147483679" r:id="rId12"/>
    <p:sldLayoutId id="2147483667" r:id="rId13"/>
    <p:sldLayoutId id="2147483680" r:id="rId14"/>
    <p:sldLayoutId id="2147483682" r:id="rId15"/>
    <p:sldLayoutId id="2147483681" r:id="rId16"/>
    <p:sldLayoutId id="2147483689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cescon15.ieeeihuserres.org/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kostelidis@ieee.org" TargetMode="External"/><Relationship Id="rId3" Type="http://schemas.openxmlformats.org/officeDocument/2006/relationships/hyperlink" Target="https://ieeeihuserres.org/" TargetMode="External"/><Relationship Id="rId7" Type="http://schemas.openxmlformats.org/officeDocument/2006/relationships/hyperlink" Target="mailto:ikostelidis@kostelidis.dev" TargetMode="External"/><Relationship Id="rId2" Type="http://schemas.openxmlformats.org/officeDocument/2006/relationships/hyperlink" Target="https://ieee.iee.ihu.g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rcid.kostelidis.dev/" TargetMode="External"/><Relationship Id="rId5" Type="http://schemas.openxmlformats.org/officeDocument/2006/relationships/hyperlink" Target="https://kostelidis.dev/" TargetMode="External"/><Relationship Id="rId4" Type="http://schemas.openxmlformats.org/officeDocument/2006/relationships/hyperlink" Target="mailto:sb.ihu.serres@ieee.org" TargetMode="External"/><Relationship Id="rId9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1586E0-98E9-7947-A5C0-622A9B466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HC-05 (Bluetooth) met Arduino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A1586-FCD9-F04B-A5CA-1CC17C14AB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Iordanis</a:t>
            </a:r>
            <a:r>
              <a:rPr lang="en-US" dirty="0"/>
              <a:t> Kostelidis, Chair of 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pic>
        <p:nvPicPr>
          <p:cNvPr id="16" name="Picture 15" descr="A purpl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F0FC02F-3A8F-6C75-687B-BFA38C06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4" y="58250"/>
            <a:ext cx="2571750" cy="450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F4E929-C83D-96B9-CE64-23CA6C4D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3" y="1248050"/>
            <a:ext cx="2150078" cy="1847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DD389B-5D61-9FE9-ABA7-C0DB5F41F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90" y="1304368"/>
            <a:ext cx="2451180" cy="17346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E8F685-4687-AF98-A1E5-8BB3520296B4}"/>
              </a:ext>
            </a:extLst>
          </p:cNvPr>
          <p:cNvSpPr txBox="1"/>
          <p:nvPr/>
        </p:nvSpPr>
        <p:spPr>
          <a:xfrm>
            <a:off x="2494466" y="1653226"/>
            <a:ext cx="73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CC4F4E-7F56-D96C-00B4-CB7CB098ED3D}"/>
              </a:ext>
            </a:extLst>
          </p:cNvPr>
          <p:cNvSpPr txBox="1"/>
          <p:nvPr/>
        </p:nvSpPr>
        <p:spPr>
          <a:xfrm>
            <a:off x="5768987" y="1576569"/>
            <a:ext cx="737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=</a:t>
            </a:r>
          </a:p>
        </p:txBody>
      </p:sp>
      <p:pic>
        <p:nvPicPr>
          <p:cNvPr id="27" name="Graphic 26" descr="Heart with solid fill">
            <a:extLst>
              <a:ext uri="{FF2B5EF4-FFF2-40B4-BE49-F238E27FC236}">
                <a16:creationId xmlns:a16="http://schemas.microsoft.com/office/drawing/2014/main" id="{2F40FF8F-F1D0-73BE-0911-22E0430E6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2415" y="17851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 Bluetooth Based Traffic Light Time Extension System for Pedestrians with Disabilities</a:t>
            </a:r>
          </a:p>
          <a:p>
            <a:pPr lvl="1"/>
            <a:r>
              <a:rPr lang="en-US" dirty="0"/>
              <a:t>First Implementation:</a:t>
            </a:r>
          </a:p>
          <a:p>
            <a:pPr lvl="2"/>
            <a:r>
              <a:rPr lang="en-US" dirty="0"/>
              <a:t>2018, IEEE </a:t>
            </a:r>
            <a:r>
              <a:rPr lang="en-US" dirty="0" err="1"/>
              <a:t>ComSoc</a:t>
            </a:r>
            <a:r>
              <a:rPr lang="en-US" dirty="0"/>
              <a:t> Student Competition 2018</a:t>
            </a:r>
          </a:p>
          <a:p>
            <a:pPr lvl="1"/>
            <a:r>
              <a:rPr lang="en-US" dirty="0"/>
              <a:t>Second Implementation:</a:t>
            </a:r>
          </a:p>
          <a:p>
            <a:pPr lvl="2"/>
            <a:r>
              <a:rPr lang="en-US" dirty="0"/>
              <a:t>2019, Paper Presented at SEEDA-CECNSM 2019</a:t>
            </a:r>
          </a:p>
          <a:p>
            <a:r>
              <a:rPr lang="en-US" dirty="0"/>
              <a:t>HERMES Team</a:t>
            </a:r>
          </a:p>
          <a:p>
            <a:pPr lvl="1"/>
            <a:r>
              <a:rPr lang="en-US" dirty="0"/>
              <a:t>2018</a:t>
            </a:r>
          </a:p>
          <a:p>
            <a:pPr lvl="1"/>
            <a:r>
              <a:rPr lang="en-US" dirty="0"/>
              <a:t>Hellenic Robotic Modular Exoskeleton System</a:t>
            </a:r>
          </a:p>
          <a:p>
            <a:pPr lvl="1"/>
            <a:r>
              <a:rPr lang="en-US" dirty="0"/>
              <a:t>Cross-Student Branch Project</a:t>
            </a:r>
          </a:p>
          <a:p>
            <a:pPr lvl="2"/>
            <a:r>
              <a:rPr lang="en-US" dirty="0"/>
              <a:t>IEEE IHU RAS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IEEE </a:t>
            </a:r>
            <a:r>
              <a:rPr lang="en-US" dirty="0" err="1"/>
              <a:t>UTh</a:t>
            </a:r>
            <a:r>
              <a:rPr lang="en-US" dirty="0"/>
              <a:t> Student Branch (Volos)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2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IEEEDay</a:t>
            </a:r>
            <a:endParaRPr lang="en-US" dirty="0"/>
          </a:p>
          <a:p>
            <a:r>
              <a:rPr lang="en-US" dirty="0" err="1"/>
              <a:t>IEEEXtreme</a:t>
            </a:r>
            <a:endParaRPr lang="en-US" dirty="0"/>
          </a:p>
          <a:p>
            <a:r>
              <a:rPr lang="en-US" dirty="0" err="1"/>
              <a:t>IEEEMadC</a:t>
            </a:r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HashCode</a:t>
            </a:r>
            <a:endParaRPr lang="en-US" dirty="0"/>
          </a:p>
          <a:p>
            <a:r>
              <a:rPr lang="en-US" dirty="0"/>
              <a:t>Arduino Day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IEEE HSYP and R8SYP</a:t>
            </a:r>
          </a:p>
          <a:p>
            <a:pPr lvl="1"/>
            <a:r>
              <a:rPr lang="en-US" dirty="0"/>
              <a:t>HSYP – Athens, 2017</a:t>
            </a:r>
          </a:p>
          <a:p>
            <a:pPr lvl="1"/>
            <a:r>
              <a:rPr lang="en-US" dirty="0"/>
              <a:t>R8SYP – Porto, 2018</a:t>
            </a:r>
          </a:p>
          <a:p>
            <a:pPr lvl="1"/>
            <a:r>
              <a:rPr lang="en-US" dirty="0"/>
              <a:t>HSYP – Xanthi, 2019</a:t>
            </a:r>
          </a:p>
          <a:p>
            <a:pPr lvl="1"/>
            <a:r>
              <a:rPr lang="en-US" dirty="0"/>
              <a:t>vR8SYP – 2020</a:t>
            </a:r>
          </a:p>
          <a:p>
            <a:pPr lvl="1"/>
            <a:r>
              <a:rPr lang="en-US" dirty="0" err="1"/>
              <a:t>vHSYP</a:t>
            </a:r>
            <a:r>
              <a:rPr lang="en-US" dirty="0"/>
              <a:t> – 2021</a:t>
            </a:r>
          </a:p>
          <a:p>
            <a:pPr lvl="1"/>
            <a:r>
              <a:rPr lang="en-US" dirty="0"/>
              <a:t>R8SYP – Tunis, 2022</a:t>
            </a:r>
          </a:p>
          <a:p>
            <a:pPr lvl="1"/>
            <a:r>
              <a:rPr lang="en-US" dirty="0"/>
              <a:t>R8SYP – Grenoble, 2024 (</a:t>
            </a:r>
            <a:r>
              <a:rPr lang="en-US" b="1" dirty="0"/>
              <a:t>Future)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IEEE Region 8 Entrepreneurship Week</a:t>
            </a:r>
          </a:p>
          <a:p>
            <a:pPr lvl="1">
              <a:buFontTx/>
              <a:buChar char="-"/>
            </a:pPr>
            <a:r>
              <a:rPr lang="en-US" dirty="0"/>
              <a:t>Innovation for Health (WEI4H)</a:t>
            </a:r>
          </a:p>
          <a:p>
            <a:pPr lvl="2">
              <a:buFontTx/>
              <a:buChar char="-"/>
            </a:pPr>
            <a:r>
              <a:rPr lang="en-US" dirty="0"/>
              <a:t>Co-Organized with</a:t>
            </a:r>
          </a:p>
          <a:p>
            <a:pPr lvl="3">
              <a:buFontTx/>
              <a:buChar char="-"/>
            </a:pPr>
            <a:r>
              <a:rPr lang="en-US" dirty="0"/>
              <a:t>IEEE </a:t>
            </a:r>
            <a:r>
              <a:rPr lang="en-US" dirty="0" err="1"/>
              <a:t>AUTh</a:t>
            </a:r>
            <a:r>
              <a:rPr lang="en-US" dirty="0"/>
              <a:t> SB, IEEE UOWM SB – </a:t>
            </a:r>
            <a:r>
              <a:rPr lang="en-US" dirty="0" err="1"/>
              <a:t>Kozani</a:t>
            </a:r>
            <a:r>
              <a:rPr lang="en-US" dirty="0"/>
              <a:t>, IEEE </a:t>
            </a:r>
            <a:r>
              <a:rPr lang="en-US" dirty="0" err="1"/>
              <a:t>UTh</a:t>
            </a:r>
            <a:r>
              <a:rPr lang="en-US" dirty="0"/>
              <a:t> SB - Lamia, IEEE Region 8, IEEE Greece Section, IEEE YP Greece Section Affinity Group, IEEE WIE Greece Section Affinity Group, IEEE EMB Greece Section Chapter</a:t>
            </a:r>
          </a:p>
          <a:p>
            <a:pPr lvl="1">
              <a:buFontTx/>
              <a:buChar char="-"/>
            </a:pPr>
            <a:r>
              <a:rPr lang="en-US" dirty="0"/>
              <a:t>Smart Internet of Things for Energy Systems (SIOT4ES)</a:t>
            </a:r>
          </a:p>
          <a:p>
            <a:pPr lvl="2">
              <a:buFontTx/>
              <a:buChar char="-"/>
            </a:pPr>
            <a:r>
              <a:rPr lang="en-US" dirty="0"/>
              <a:t>Co-Organized by</a:t>
            </a:r>
          </a:p>
          <a:p>
            <a:pPr lvl="3">
              <a:buFontTx/>
              <a:buChar char="-"/>
            </a:pPr>
            <a:r>
              <a:rPr lang="en-US" dirty="0"/>
              <a:t>IEEE IHU SB - Thessaloniki, IEEE </a:t>
            </a:r>
            <a:r>
              <a:rPr lang="en-US" dirty="0" err="1"/>
              <a:t>AUTh</a:t>
            </a:r>
            <a:r>
              <a:rPr lang="en-US" dirty="0"/>
              <a:t> SB, IEEE </a:t>
            </a:r>
            <a:r>
              <a:rPr lang="en-US" dirty="0" err="1"/>
              <a:t>UTh</a:t>
            </a:r>
            <a:r>
              <a:rPr lang="en-US" dirty="0"/>
              <a:t> SB – Volos, IEEE </a:t>
            </a:r>
            <a:r>
              <a:rPr lang="en-US" dirty="0" err="1"/>
              <a:t>UTh</a:t>
            </a:r>
            <a:r>
              <a:rPr lang="en-US" dirty="0"/>
              <a:t> – Lamia, IEEE NTUA SB, IEEE UOC SB, IEEE </a:t>
            </a:r>
            <a:r>
              <a:rPr lang="en-US" dirty="0" err="1"/>
              <a:t>ComSoc</a:t>
            </a:r>
            <a:r>
              <a:rPr lang="en-US" dirty="0"/>
              <a:t> Greece Section Chapter, IEEE YP Greece Section Affinity Group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ECESCON</a:t>
            </a:r>
          </a:p>
          <a:p>
            <a:pPr lvl="1"/>
            <a:r>
              <a:rPr lang="en-US" dirty="0"/>
              <a:t>11 – Thessaloniki, 2019</a:t>
            </a:r>
          </a:p>
          <a:p>
            <a:pPr lvl="1"/>
            <a:r>
              <a:rPr lang="en-US" dirty="0"/>
              <a:t>13 – Patra, 2022</a:t>
            </a:r>
          </a:p>
          <a:p>
            <a:pPr lvl="1"/>
            <a:r>
              <a:rPr lang="en-US" dirty="0"/>
              <a:t>14 – Volos, 2023</a:t>
            </a:r>
          </a:p>
          <a:p>
            <a:pPr lvl="1"/>
            <a:r>
              <a:rPr lang="en-US" dirty="0"/>
              <a:t>And………..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6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Projects, Events and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9" name="Picture 8" descr="A purpl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8484C86-15F5-CC5E-6792-F4A71915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6" y="2096969"/>
            <a:ext cx="7144630" cy="12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9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Photos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12" name="Picture 11" descr="A person standing next to a whiteboard&#10;&#10;Description automatically generated">
            <a:extLst>
              <a:ext uri="{FF2B5EF4-FFF2-40B4-BE49-F238E27FC236}">
                <a16:creationId xmlns:a16="http://schemas.microsoft.com/office/drawing/2014/main" id="{9ADC6731-1C73-5A96-0CE7-36DF6BC1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27392">
            <a:off x="448463" y="1501973"/>
            <a:ext cx="2571620" cy="1685840"/>
          </a:xfrm>
          <a:prstGeom prst="rect">
            <a:avLst/>
          </a:prstGeom>
        </p:spPr>
      </p:pic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0C9DF42-853F-B847-AD82-838296695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11" y="2577153"/>
            <a:ext cx="2823556" cy="2117667"/>
          </a:xfrm>
          <a:prstGeom prst="rect">
            <a:avLst/>
          </a:prstGeom>
        </p:spPr>
      </p:pic>
      <p:pic>
        <p:nvPicPr>
          <p:cNvPr id="16" name="Picture 1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6A1A763-B59F-9D18-AA78-3189618F9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9971">
            <a:off x="2798993" y="1310664"/>
            <a:ext cx="2795215" cy="1878852"/>
          </a:xfrm>
          <a:prstGeom prst="rect">
            <a:avLst/>
          </a:prstGeom>
        </p:spPr>
      </p:pic>
      <p:pic>
        <p:nvPicPr>
          <p:cNvPr id="18" name="Picture 1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F923B33-050E-8C1B-A17C-E4D45BFAD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57039">
            <a:off x="4036660" y="2870274"/>
            <a:ext cx="2215342" cy="1661507"/>
          </a:xfrm>
          <a:prstGeom prst="rect">
            <a:avLst/>
          </a:prstGeom>
        </p:spPr>
      </p:pic>
      <p:pic>
        <p:nvPicPr>
          <p:cNvPr id="21" name="Picture 20" descr="A group of people wearing matching blue shirts&#10;&#10;Description automatically generated">
            <a:extLst>
              <a:ext uri="{FF2B5EF4-FFF2-40B4-BE49-F238E27FC236}">
                <a16:creationId xmlns:a16="http://schemas.microsoft.com/office/drawing/2014/main" id="{4C2645B8-860F-2298-0B69-6ABF685847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17" t="36849" r="6848" b="22364"/>
          <a:stretch/>
        </p:blipFill>
        <p:spPr>
          <a:xfrm rot="1144775">
            <a:off x="5284545" y="2006058"/>
            <a:ext cx="2476007" cy="11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Photos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B46E9C8-A3B5-6C6C-099A-D4D719D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69" y="1643463"/>
            <a:ext cx="7117893" cy="21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Photos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8" name="Picture 7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C0BD937A-1E1A-7A1E-743F-B641D2A2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1666">
            <a:off x="739663" y="1578035"/>
            <a:ext cx="3220712" cy="2415534"/>
          </a:xfrm>
          <a:prstGeom prst="rect">
            <a:avLst/>
          </a:prstGeom>
        </p:spPr>
      </p:pic>
      <p:pic>
        <p:nvPicPr>
          <p:cNvPr id="10" name="Picture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93CF7B4-A2F8-38E6-C7E9-F853D06C9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04" y="1340816"/>
            <a:ext cx="3783212" cy="21280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5E3269-2AFD-3596-EDEF-6D3ECB34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4939">
            <a:off x="3772737" y="2720144"/>
            <a:ext cx="3391593" cy="19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new and simple approach to traffic lights crosswalk time extension. It uses a seamless integration to conventional traffic lights based on low cost components and micro controllers. The goal of the presented project is to provide extra time to a pedestrian or a group of pedestrians with disabilities to pass a crosswalk.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Bluetooth Traffic Light Time Extension System for Pedestrians with Disabilities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Paper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91542" y="1369219"/>
            <a:ext cx="4729843" cy="313241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Iordanis</a:t>
            </a:r>
            <a:r>
              <a:rPr lang="en-US" dirty="0"/>
              <a:t> Kostelidis</a:t>
            </a:r>
          </a:p>
          <a:p>
            <a:r>
              <a:rPr lang="en-US" dirty="0"/>
              <a:t>International Hellenic University</a:t>
            </a:r>
          </a:p>
          <a:p>
            <a:pPr lvl="1"/>
            <a:r>
              <a:rPr lang="en-US" dirty="0"/>
              <a:t>BEng in Informatics Engineering, 2013-2024</a:t>
            </a:r>
          </a:p>
          <a:p>
            <a:pPr lvl="2"/>
            <a:r>
              <a:rPr lang="en-US" dirty="0"/>
              <a:t>Software Engineering</a:t>
            </a:r>
          </a:p>
          <a:p>
            <a:pPr lvl="2"/>
            <a:r>
              <a:rPr lang="el-GR" dirty="0"/>
              <a:t>(</a:t>
            </a:r>
            <a:r>
              <a:rPr lang="en-US" dirty="0"/>
              <a:t>waiting for graduation ceremony in May)</a:t>
            </a:r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Student Member, 2015-2024</a:t>
            </a:r>
          </a:p>
          <a:p>
            <a:pPr lvl="2"/>
            <a:r>
              <a:rPr lang="en-US" dirty="0"/>
              <a:t>(waiting for elevation to Member)</a:t>
            </a:r>
          </a:p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Chair of SB, 2019-2022, 2024-2025</a:t>
            </a:r>
          </a:p>
          <a:p>
            <a:r>
              <a:rPr lang="en-US" dirty="0" err="1"/>
              <a:t>DataScouting</a:t>
            </a:r>
            <a:endParaRPr lang="en-US" dirty="0"/>
          </a:p>
          <a:p>
            <a:pPr lvl="1"/>
            <a:r>
              <a:rPr lang="en-US" dirty="0"/>
              <a:t>Software Engineer, 2018-2023, 2024-???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short bio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790A55-A8C2-17A9-A856-A34E0441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2" y="1404911"/>
            <a:ext cx="2457333" cy="245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59D14-82C3-53CA-449B-FED64AF1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Bluetooth Traffic Light Time Extension System for Pedestrians with Disabilities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Please, don’t laugh…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Bluetooth Traffic Light Time Extension System for Pedestrians with Disabilities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Prototype (Design)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8463F9C-62DF-6C15-62A3-786C9009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6323" r="4860" b="9626"/>
          <a:stretch/>
        </p:blipFill>
        <p:spPr bwMode="auto">
          <a:xfrm>
            <a:off x="1698172" y="1200694"/>
            <a:ext cx="5320937" cy="36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Bluetooth Traffic Light Time Extension System for Pedestrians with Disabilities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Prototype (Implemented)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467C458-FB9C-0BEC-1CD3-117E1AC9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13" y="1442539"/>
            <a:ext cx="4748957" cy="312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1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Test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B3704-5D7E-6E00-C09D-3DC6A2DBE1E7}"/>
              </a:ext>
            </a:extLst>
          </p:cNvPr>
          <p:cNvSpPr txBox="1"/>
          <p:nvPr/>
        </p:nvSpPr>
        <p:spPr>
          <a:xfrm>
            <a:off x="706582" y="1596044"/>
            <a:ext cx="655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</a:t>
            </a:r>
            <a:r>
              <a:rPr lang="el-GR" dirty="0" err="1"/>
              <a:t>αρχε</a:t>
            </a:r>
            <a:r>
              <a:rPr lang="en-US" dirty="0" err="1"/>
              <a:t>ί</a:t>
            </a:r>
            <a:r>
              <a:rPr lang="el-GR" dirty="0"/>
              <a:t>ο με όνομα</a:t>
            </a:r>
            <a:r>
              <a:rPr lang="en-US" dirty="0"/>
              <a:t>:</a:t>
            </a:r>
          </a:p>
          <a:p>
            <a:r>
              <a:rPr lang="en-US" dirty="0"/>
              <a:t>A Bluetooth Traffic Light Time Extension System for Pedestrians with disabilities_B800F4EC-4D86-4ED7-9AE6-9BC6EC30BE47</a:t>
            </a:r>
          </a:p>
        </p:txBody>
      </p:sp>
    </p:spTree>
    <p:extLst>
      <p:ext uri="{BB962C8B-B14F-4D97-AF65-F5344CB8AC3E}">
        <p14:creationId xmlns:p14="http://schemas.microsoft.com/office/powerpoint/2010/main" val="6188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Open-Source Electronics Platform</a:t>
            </a:r>
          </a:p>
          <a:p>
            <a:r>
              <a:rPr lang="en-US" dirty="0"/>
              <a:t>Microcontroller</a:t>
            </a:r>
          </a:p>
          <a:p>
            <a:r>
              <a:rPr lang="en-US" dirty="0"/>
              <a:t>Digital and Analog IO pins</a:t>
            </a:r>
          </a:p>
          <a:p>
            <a:r>
              <a:rPr lang="en-US" dirty="0"/>
              <a:t>C/C++-Like Programming Language</a:t>
            </a:r>
          </a:p>
          <a:p>
            <a:pPr lvl="1"/>
            <a:r>
              <a:rPr lang="en-US" dirty="0"/>
              <a:t>Wiring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(Uno)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Arduino?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504BD-DAA2-6033-2B18-FFD88F28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98" y="1369219"/>
            <a:ext cx="2451180" cy="173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Bluetooth 2.0+EDR</a:t>
            </a:r>
          </a:p>
          <a:p>
            <a:r>
              <a:rPr lang="en-US" dirty="0"/>
              <a:t>Serial Bluetooth module for Arduino</a:t>
            </a:r>
          </a:p>
          <a:p>
            <a:r>
              <a:rPr lang="en-US" dirty="0"/>
              <a:t>Operating Voltage: 4V to 6V (Typically +5V)</a:t>
            </a:r>
          </a:p>
          <a:p>
            <a:r>
              <a:rPr lang="en-US" dirty="0"/>
              <a:t>Operating Current: 30mA</a:t>
            </a:r>
          </a:p>
          <a:p>
            <a:r>
              <a:rPr lang="en-US" dirty="0"/>
              <a:t>Range: &lt;100m</a:t>
            </a:r>
          </a:p>
          <a:p>
            <a:r>
              <a:rPr lang="en-US" dirty="0"/>
              <a:t>Follows IEEE 802.15.1 protocol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www.rajguruelectronics.com</a:t>
            </a:r>
            <a:r>
              <a:rPr lang="en-US" dirty="0"/>
              <a:t>/</a:t>
            </a:r>
            <a:r>
              <a:rPr lang="en-US" dirty="0" err="1"/>
              <a:t>ProductView?product</a:t>
            </a:r>
            <a:r>
              <a:rPr lang="en-US" dirty="0"/>
              <a:t>=HC-05%20CORE%20MODULE&amp;tokDatRef=NzA1&amp;tokenId=NDA=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D2119-7109-FC12-C11C-9C378E02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1" y="1260125"/>
            <a:ext cx="2150078" cy="18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Bluetooth 4.0</a:t>
            </a:r>
          </a:p>
          <a:p>
            <a:r>
              <a:rPr lang="en-US" dirty="0"/>
              <a:t>Serial Bluetooth module for Arduino</a:t>
            </a:r>
          </a:p>
          <a:p>
            <a:r>
              <a:rPr lang="en-US" dirty="0"/>
              <a:t>Operating Voltage: 3.6-6V (Typically +5V)</a:t>
            </a:r>
          </a:p>
          <a:p>
            <a:r>
              <a:rPr lang="en-US" dirty="0"/>
              <a:t>Operating Current: 90-400mA</a:t>
            </a:r>
          </a:p>
          <a:p>
            <a:r>
              <a:rPr lang="en-US" dirty="0"/>
              <a:t>Range: &lt;100m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robu.in</a:t>
            </a:r>
            <a:r>
              <a:rPr lang="en-US" dirty="0"/>
              <a:t>/product/at-09-bluetooth-4-0-uart-transceiver-module-cc2541-compatible-with-hm-10/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AT-09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D2119-7109-FC12-C11C-9C378E02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1" y="1260125"/>
            <a:ext cx="2150078" cy="18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4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Arduino Project with Bluetooth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Powered by HC-05 (and AT-09)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0C3CF8-9598-D665-A4CD-407B2868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46" y="1225748"/>
            <a:ext cx="5788068" cy="3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Arduino Project with Bluetooth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Sample Code for HC-05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7A2E1-2AE8-BA5B-3FCA-70D6AFEB6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82" y="1406797"/>
            <a:ext cx="5702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0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Arduino Project with Bluetooth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Sample Code for HC-05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10AA2B-4510-3775-DC15-1C2DECB9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80" y="1247658"/>
            <a:ext cx="4124521" cy="36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world's largest technical professional organization dedicated to advancing technology for the benefit of humanity.</a:t>
            </a:r>
          </a:p>
          <a:p>
            <a:r>
              <a:rPr lang="en-US" dirty="0"/>
              <a:t>&gt;450000 members</a:t>
            </a:r>
          </a:p>
          <a:p>
            <a:pPr lvl="1"/>
            <a:r>
              <a:rPr lang="en-US" dirty="0"/>
              <a:t>&gt;170000 Student members</a:t>
            </a:r>
          </a:p>
          <a:p>
            <a:r>
              <a:rPr lang="en-US" dirty="0"/>
              <a:t>&gt;180 countries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Arduino Project with Bluetooth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Let’s Open Arduino IDE and “deploy” some code…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Just 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10" name="Picture 9" descr="Many hands reaching up to the sky&#10;&#10;Description automatically generated">
            <a:extLst>
              <a:ext uri="{FF2B5EF4-FFF2-40B4-BE49-F238E27FC236}">
                <a16:creationId xmlns:a16="http://schemas.microsoft.com/office/drawing/2014/main" id="{BA25E95F-EC0D-4E04-63DB-C8659148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43" y="1102379"/>
            <a:ext cx="6105136" cy="35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https://ecescon15.ieeeihuserres.org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Material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Slides, Design and Codes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IEEE IHU Student Branch (Thessaloniki)</a:t>
            </a:r>
          </a:p>
          <a:p>
            <a:pPr lvl="1"/>
            <a:r>
              <a:rPr lang="en-US" dirty="0">
                <a:hlinkClick r:id="rId2"/>
              </a:rPr>
              <a:t>https://ieee.iee.ihu.gr</a:t>
            </a:r>
            <a:r>
              <a:rPr lang="en-US" dirty="0"/>
              <a:t> </a:t>
            </a:r>
          </a:p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https://ieeeihuserres.org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sb.ihu.serres@ieee.org</a:t>
            </a:r>
            <a:endParaRPr lang="en-US" dirty="0"/>
          </a:p>
          <a:p>
            <a:r>
              <a:rPr lang="en-US" dirty="0" err="1"/>
              <a:t>Iordanis</a:t>
            </a:r>
            <a:r>
              <a:rPr lang="en-US" dirty="0"/>
              <a:t> Kostelidis</a:t>
            </a:r>
          </a:p>
          <a:p>
            <a:pPr lvl="1"/>
            <a:r>
              <a:rPr lang="en-US" dirty="0">
                <a:hlinkClick r:id="rId5"/>
              </a:rPr>
              <a:t>https://kostelidis.dev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https://orcid.kostelidis.dev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ikostelidis@kostelidis.dev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IEEE-related messages only:</a:t>
            </a:r>
          </a:p>
          <a:p>
            <a:pPr lvl="2"/>
            <a:r>
              <a:rPr lang="en-US" dirty="0">
                <a:hlinkClick r:id="rId8"/>
              </a:rPr>
              <a:t>kostelidis@ieee.org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With SBs or/and 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3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folks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It’s over….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10" name="Picture 9" descr="A close up of words&#10;&#10;Description automatically generated">
            <a:extLst>
              <a:ext uri="{FF2B5EF4-FFF2-40B4-BE49-F238E27FC236}">
                <a16:creationId xmlns:a16="http://schemas.microsoft.com/office/drawing/2014/main" id="{1659795B-82D7-8226-939A-938C92BB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72" y="1387747"/>
            <a:ext cx="6019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Strategic Plan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00" y="933061"/>
            <a:ext cx="7257372" cy="5170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Greek Subtitles from IEEE SB University of Western Macedonia, </a:t>
            </a:r>
            <a:r>
              <a:rPr lang="en-US" dirty="0" err="1"/>
              <a:t>Kastoria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=PefI0HKwoVQ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F46E7-8A9D-09F3-F609-5D94CC1180D0}"/>
              </a:ext>
            </a:extLst>
          </p:cNvPr>
          <p:cNvSpPr txBox="1"/>
          <p:nvPr/>
        </p:nvSpPr>
        <p:spPr>
          <a:xfrm>
            <a:off x="706581" y="1596044"/>
            <a:ext cx="6317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</a:t>
            </a:r>
            <a:r>
              <a:rPr lang="el-GR" dirty="0" err="1"/>
              <a:t>αρχε</a:t>
            </a:r>
            <a:r>
              <a:rPr lang="en-US" dirty="0" err="1"/>
              <a:t>ί</a:t>
            </a:r>
            <a:r>
              <a:rPr lang="el-GR" dirty="0"/>
              <a:t>ο με όνομα</a:t>
            </a:r>
            <a:r>
              <a:rPr lang="en-US" dirty="0"/>
              <a:t>:</a:t>
            </a:r>
          </a:p>
          <a:p>
            <a:r>
              <a:rPr lang="en-US" dirty="0"/>
              <a:t>IEEE Strategic Plan_8763F700-C9C2-46A7-84C2-F44D8FAD5691</a:t>
            </a:r>
          </a:p>
        </p:txBody>
      </p:sp>
    </p:spTree>
    <p:extLst>
      <p:ext uri="{BB962C8B-B14F-4D97-AF65-F5344CB8AC3E}">
        <p14:creationId xmlns:p14="http://schemas.microsoft.com/office/powerpoint/2010/main" val="1239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69220"/>
            <a:ext cx="7192736" cy="381203"/>
          </a:xfrm>
        </p:spPr>
        <p:txBody>
          <a:bodyPr/>
          <a:lstStyle/>
          <a:p>
            <a:r>
              <a:rPr lang="en-US" dirty="0"/>
              <a:t>Europe, Middle East and Africa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Region 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C0D689-0131-BDE2-54AE-DE09F33B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55" y="1750423"/>
            <a:ext cx="5817326" cy="249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&gt;2000 members</a:t>
            </a:r>
          </a:p>
          <a:p>
            <a:r>
              <a:rPr lang="en-US" dirty="0"/>
              <a:t>One of the most active Sections in IEEE</a:t>
            </a:r>
          </a:p>
          <a:p>
            <a:r>
              <a:rPr lang="en-US" dirty="0"/>
              <a:t>20 Student Branches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Greece Section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IEEE in our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IEEE IHU Student Branch – Thessaloniki</a:t>
            </a:r>
          </a:p>
          <a:p>
            <a:pPr lvl="1"/>
            <a:r>
              <a:rPr lang="en-US" dirty="0"/>
              <a:t>Formerly, ATEI of Thessaloniki</a:t>
            </a:r>
          </a:p>
          <a:p>
            <a:pPr lvl="1"/>
            <a:r>
              <a:rPr lang="en-US" dirty="0"/>
              <a:t>Founded 2010</a:t>
            </a:r>
          </a:p>
          <a:p>
            <a:pPr lvl="1"/>
            <a:r>
              <a:rPr lang="en-US" dirty="0"/>
              <a:t>Subunits:</a:t>
            </a:r>
          </a:p>
          <a:p>
            <a:pPr lvl="2"/>
            <a:r>
              <a:rPr lang="en-US" dirty="0"/>
              <a:t>IEEE WIE Student Branch Affinity Group</a:t>
            </a:r>
          </a:p>
          <a:p>
            <a:r>
              <a:rPr lang="en-US" dirty="0"/>
              <a:t>IEEE IHU Student Branch – </a:t>
            </a:r>
            <a:r>
              <a:rPr lang="en-US" dirty="0" err="1"/>
              <a:t>Serres</a:t>
            </a:r>
            <a:endParaRPr lang="en-US" dirty="0"/>
          </a:p>
          <a:p>
            <a:pPr lvl="1"/>
            <a:r>
              <a:rPr lang="en-US" dirty="0"/>
              <a:t>Formerly, TEI of Central Macedonia</a:t>
            </a:r>
          </a:p>
          <a:p>
            <a:pPr lvl="2"/>
            <a:r>
              <a:rPr lang="en-US" dirty="0"/>
              <a:t>Formerly, TEI of </a:t>
            </a:r>
            <a:r>
              <a:rPr lang="en-US" dirty="0" err="1"/>
              <a:t>Serres</a:t>
            </a:r>
            <a:endParaRPr lang="en-US" dirty="0"/>
          </a:p>
          <a:p>
            <a:pPr lvl="1"/>
            <a:r>
              <a:rPr lang="en-US" dirty="0"/>
              <a:t>Founded 2011</a:t>
            </a:r>
          </a:p>
          <a:p>
            <a:pPr lvl="1"/>
            <a:r>
              <a:rPr lang="en-US" dirty="0"/>
              <a:t>Subunits:</a:t>
            </a:r>
          </a:p>
          <a:p>
            <a:pPr lvl="2"/>
            <a:r>
              <a:rPr lang="en-US" dirty="0"/>
              <a:t>IEEE WIE Student Branch Affinity Group</a:t>
            </a:r>
          </a:p>
          <a:p>
            <a:pPr lvl="2"/>
            <a:r>
              <a:rPr lang="en-US" dirty="0"/>
              <a:t>IEEE RAS Student Branch Chapter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Two???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3F5A350-D8B6-A498-4CF2-890D35E70E50}"/>
              </a:ext>
            </a:extLst>
          </p:cNvPr>
          <p:cNvSpPr txBox="1">
            <a:spLocks/>
          </p:cNvSpPr>
          <p:nvPr/>
        </p:nvSpPr>
        <p:spPr>
          <a:xfrm>
            <a:off x="3945716" y="99904"/>
            <a:ext cx="3491364" cy="762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(es)</a:t>
            </a:r>
          </a:p>
        </p:txBody>
      </p:sp>
    </p:spTree>
    <p:extLst>
      <p:ext uri="{BB962C8B-B14F-4D97-AF65-F5344CB8AC3E}">
        <p14:creationId xmlns:p14="http://schemas.microsoft.com/office/powerpoint/2010/main" val="88529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2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1920" y="1369219"/>
            <a:ext cx="3889466" cy="3132413"/>
          </a:xfrm>
        </p:spPr>
        <p:txBody>
          <a:bodyPr/>
          <a:lstStyle/>
          <a:p>
            <a:r>
              <a:rPr lang="en-US" dirty="0"/>
              <a:t>IEEE IHU Student Branch (Thessaloniki)</a:t>
            </a:r>
          </a:p>
          <a:p>
            <a:pPr lvl="1"/>
            <a:r>
              <a:rPr lang="en-US" dirty="0"/>
              <a:t>Counselor</a:t>
            </a:r>
          </a:p>
          <a:p>
            <a:pPr lvl="2"/>
            <a:r>
              <a:rPr lang="en-US" dirty="0" err="1"/>
              <a:t>Periklis</a:t>
            </a:r>
            <a:r>
              <a:rPr lang="en-US" dirty="0"/>
              <a:t> </a:t>
            </a:r>
            <a:r>
              <a:rPr lang="en-US" dirty="0" err="1"/>
              <a:t>Chatzimisios</a:t>
            </a:r>
            <a:endParaRPr lang="en-US" dirty="0"/>
          </a:p>
          <a:p>
            <a:pPr lvl="1"/>
            <a:r>
              <a:rPr lang="en-US" dirty="0"/>
              <a:t>Chair</a:t>
            </a:r>
          </a:p>
          <a:p>
            <a:pPr lvl="2"/>
            <a:r>
              <a:rPr lang="en-US" dirty="0" err="1"/>
              <a:t>Chrysa</a:t>
            </a:r>
            <a:r>
              <a:rPr lang="en-US" dirty="0"/>
              <a:t> </a:t>
            </a:r>
            <a:r>
              <a:rPr lang="en-US" dirty="0" err="1"/>
              <a:t>Moulianitaki</a:t>
            </a:r>
            <a:endParaRPr lang="en-US" dirty="0"/>
          </a:p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Counselor</a:t>
            </a:r>
          </a:p>
          <a:p>
            <a:pPr lvl="2"/>
            <a:r>
              <a:rPr lang="en-US" dirty="0" err="1"/>
              <a:t>Dimitrios</a:t>
            </a:r>
            <a:r>
              <a:rPr lang="en-US" dirty="0"/>
              <a:t> </a:t>
            </a:r>
            <a:r>
              <a:rPr lang="en-US" dirty="0" err="1"/>
              <a:t>Efstathiou</a:t>
            </a:r>
            <a:endParaRPr lang="en-US" dirty="0"/>
          </a:p>
          <a:p>
            <a:pPr lvl="1"/>
            <a:r>
              <a:rPr lang="en-US" dirty="0"/>
              <a:t>Chair</a:t>
            </a:r>
          </a:p>
          <a:p>
            <a:pPr lvl="2"/>
            <a:r>
              <a:rPr lang="en-US" dirty="0" err="1"/>
              <a:t>Iordanis</a:t>
            </a:r>
            <a:r>
              <a:rPr lang="en-US" dirty="0"/>
              <a:t> Kostelidis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Ex-Com(s)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  <p:pic>
        <p:nvPicPr>
          <p:cNvPr id="8" name="Picture 7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84022D00-C6F2-B210-CD33-25EBCC35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08" y="1377293"/>
            <a:ext cx="1283847" cy="1283847"/>
          </a:xfrm>
          <a:prstGeom prst="rect">
            <a:avLst/>
          </a:prstGeom>
        </p:spPr>
      </p:pic>
      <p:pic>
        <p:nvPicPr>
          <p:cNvPr id="10" name="Picture 9" descr="A person smiling for a selfie&#10;&#10;Description automatically generated">
            <a:extLst>
              <a:ext uri="{FF2B5EF4-FFF2-40B4-BE49-F238E27FC236}">
                <a16:creationId xmlns:a16="http://schemas.microsoft.com/office/drawing/2014/main" id="{4364EE90-3158-59FB-3C13-EC37FA47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62" y="1369219"/>
            <a:ext cx="1291921" cy="12919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09E3E5-8E95-8C56-EF8E-3F65D5950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08" y="2721672"/>
            <a:ext cx="1283847" cy="128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28638A-E082-F02F-B0C4-0968BE643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62" y="2721672"/>
            <a:ext cx="1291921" cy="12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EA00A993-11ED-EFC7-41CD-7F49F5D4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IEEE IHU Student Branch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FF93821-12C1-E0A6-F829-7DCA6CEAC3D3}"/>
              </a:ext>
            </a:extLst>
          </p:cNvPr>
          <p:cNvSpPr txBox="1">
            <a:spLocks/>
          </p:cNvSpPr>
          <p:nvPr/>
        </p:nvSpPr>
        <p:spPr>
          <a:xfrm>
            <a:off x="3945716" y="99904"/>
            <a:ext cx="3491364" cy="762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(es)</a:t>
            </a:r>
          </a:p>
        </p:txBody>
      </p:sp>
    </p:spTree>
    <p:extLst>
      <p:ext uri="{BB962C8B-B14F-4D97-AF65-F5344CB8AC3E}">
        <p14:creationId xmlns:p14="http://schemas.microsoft.com/office/powerpoint/2010/main" val="404080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3F646-57B7-CE3D-4719-9087B31AE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Founded in 2011 (then as TEI of </a:t>
            </a:r>
            <a:r>
              <a:rPr lang="en-US" dirty="0" err="1"/>
              <a:t>Serres</a:t>
            </a:r>
            <a:r>
              <a:rPr lang="en-US" dirty="0"/>
              <a:t>) by students of the Department of Informatics, Computers and Communication Engineering, who wanted to do scientific research through the IEEE, participate in competitions and organize lectures for all students.</a:t>
            </a:r>
          </a:p>
          <a:p>
            <a:r>
              <a:rPr lang="en-US" dirty="0"/>
              <a:t>Awards:</a:t>
            </a:r>
          </a:p>
          <a:p>
            <a:pPr lvl="1"/>
            <a:r>
              <a:rPr lang="en-US" dirty="0"/>
              <a:t>3 IEEE R8 Exemplary Student Branch Award</a:t>
            </a:r>
          </a:p>
          <a:p>
            <a:pPr lvl="2"/>
            <a:r>
              <a:rPr lang="en-US" dirty="0"/>
              <a:t>2019, 2020, 2021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Place at Better Life Challenge (by KOTSOVOLOS)</a:t>
            </a:r>
          </a:p>
          <a:p>
            <a:pPr lvl="2"/>
            <a:r>
              <a:rPr lang="en-US" dirty="0"/>
              <a:t>HERMES Team</a:t>
            </a:r>
          </a:p>
          <a:p>
            <a:pPr lvl="3"/>
            <a:r>
              <a:rPr lang="en-US" dirty="0"/>
              <a:t>As Cross-Student Branch Team with Members of</a:t>
            </a:r>
          </a:p>
          <a:p>
            <a:pPr lvl="4"/>
            <a:r>
              <a:rPr lang="en-US" dirty="0"/>
              <a:t>IEEE IHU RAS Student Branch Chapter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IEEE </a:t>
            </a:r>
            <a:r>
              <a:rPr lang="en-US" dirty="0" err="1"/>
              <a:t>UTh</a:t>
            </a:r>
            <a:r>
              <a:rPr lang="en-US" dirty="0"/>
              <a:t> Student Branch (Volos)</a:t>
            </a:r>
          </a:p>
          <a:p>
            <a:pPr lvl="1"/>
            <a:r>
              <a:rPr lang="en-US" dirty="0"/>
              <a:t>Best Event and Best Ambassadors Award for WEI4H</a:t>
            </a:r>
          </a:p>
          <a:p>
            <a:pPr lvl="2"/>
            <a:r>
              <a:rPr lang="en-US" dirty="0"/>
              <a:t>Event: Cross-OUs (SBs, Section, AGs)</a:t>
            </a:r>
          </a:p>
          <a:p>
            <a:pPr lvl="2"/>
            <a:r>
              <a:rPr lang="en-US" dirty="0"/>
              <a:t>Best Ambassadors: </a:t>
            </a:r>
            <a:r>
              <a:rPr lang="en-US" dirty="0" err="1"/>
              <a:t>Chrysoula</a:t>
            </a:r>
            <a:r>
              <a:rPr lang="en-US" dirty="0"/>
              <a:t> </a:t>
            </a:r>
            <a:r>
              <a:rPr lang="en-US" dirty="0" err="1"/>
              <a:t>Tsimperi</a:t>
            </a:r>
            <a:r>
              <a:rPr lang="el-GR" dirty="0"/>
              <a:t> </a:t>
            </a:r>
            <a:r>
              <a:rPr lang="en-US" dirty="0"/>
              <a:t>(</a:t>
            </a:r>
            <a:r>
              <a:rPr lang="en-US" dirty="0" err="1"/>
              <a:t>AUTh</a:t>
            </a:r>
            <a:r>
              <a:rPr lang="en-US" dirty="0"/>
              <a:t>) and Christos </a:t>
            </a:r>
            <a:r>
              <a:rPr lang="en-US" dirty="0" err="1"/>
              <a:t>Roumeliotis</a:t>
            </a:r>
            <a:r>
              <a:rPr lang="en-US" dirty="0"/>
              <a:t> (UOWM)</a:t>
            </a:r>
            <a:r>
              <a:rPr lang="el-GR" dirty="0"/>
              <a:t>,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7F5F5-F7DF-4B6E-D836-698C01C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03C49F-3E48-A94C-F352-A7C979D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IHU Student Branch (</a:t>
            </a:r>
            <a:r>
              <a:rPr lang="en-US" dirty="0" err="1"/>
              <a:t>Serres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17BB0-0195-0C6D-5707-9257AF45FB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Student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4668-F719-0ADE-6CF4-98378DEC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2000"/>
            <a:ext cx="517016" cy="5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10743</TotalTime>
  <Words>1195</Words>
  <Application>Microsoft Macintosh PowerPoint</Application>
  <PresentationFormat>On-screen Show (16:9)</PresentationFormat>
  <Paragraphs>236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LucidaGrande</vt:lpstr>
      <vt:lpstr>Wingdings</vt:lpstr>
      <vt:lpstr>Theme 1</vt:lpstr>
      <vt:lpstr>PowerPoint Presentation</vt:lpstr>
      <vt:lpstr>Speaker</vt:lpstr>
      <vt:lpstr>IEEE</vt:lpstr>
      <vt:lpstr>IEEE Strategic Plan </vt:lpstr>
      <vt:lpstr>The Region 8</vt:lpstr>
      <vt:lpstr>The Greece Section</vt:lpstr>
      <vt:lpstr>IEEE IHU Student Branch</vt:lpstr>
      <vt:lpstr>IEEE IHU Student Branch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IEEE IHU Student Branch (Serres)</vt:lpstr>
      <vt:lpstr>A Bluetooth Traffic Light Time Extension System for Pedestrians with Disabilities</vt:lpstr>
      <vt:lpstr>A Bluetooth Traffic Light Time Extension System for Pedestrians with Disabilities</vt:lpstr>
      <vt:lpstr>A Bluetooth Traffic Light Time Extension System for Pedestrians with Disabilities</vt:lpstr>
      <vt:lpstr>A Bluetooth Traffic Light Time Extension System for Pedestrians with Disabilities</vt:lpstr>
      <vt:lpstr>Proof of Concept</vt:lpstr>
      <vt:lpstr>Arduino (Uno)</vt:lpstr>
      <vt:lpstr>HC-05</vt:lpstr>
      <vt:lpstr>AT-09</vt:lpstr>
      <vt:lpstr>Let’s Create an Arduino Project with Bluetooth</vt:lpstr>
      <vt:lpstr>Let’s Create an Arduino Project with Bluetooth</vt:lpstr>
      <vt:lpstr>Let’s Create an Arduino Project with Bluetooth</vt:lpstr>
      <vt:lpstr>Let’s Create an Arduino Project with Bluetooth</vt:lpstr>
      <vt:lpstr>Questions???</vt:lpstr>
      <vt:lpstr>Workshop Material</vt:lpstr>
      <vt:lpstr>Contact</vt:lpstr>
      <vt:lpstr>That’s all folks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Iordanis Kostelidis</cp:lastModifiedBy>
  <cp:revision>89</cp:revision>
  <dcterms:created xsi:type="dcterms:W3CDTF">2016-10-24T19:40:55Z</dcterms:created>
  <dcterms:modified xsi:type="dcterms:W3CDTF">2024-04-21T17:58:26Z</dcterms:modified>
</cp:coreProperties>
</file>